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60" r:id="rId3"/>
    <p:sldId id="353" r:id="rId4"/>
    <p:sldId id="354" r:id="rId5"/>
    <p:sldId id="355" r:id="rId6"/>
    <p:sldId id="318" r:id="rId7"/>
    <p:sldId id="344" r:id="rId8"/>
    <p:sldId id="352" r:id="rId9"/>
  </p:sldIdLst>
  <p:sldSz cx="9144000" cy="5143500" type="screen16x9"/>
  <p:notesSz cx="6858000" cy="9144000"/>
  <p:embeddedFontLst>
    <p:embeddedFont>
      <p:font typeface="Microsoft JhengHei" panose="020B0604030504040204" pitchFamily="34" charset="-120"/>
      <p:regular r:id="rId11"/>
      <p:bold r:id="rId12"/>
    </p:embeddedFont>
    <p:embeddedFont>
      <p:font typeface="Itim"/>
      <p:regular r:id="rId13"/>
    </p:embeddedFont>
    <p:embeddedFont>
      <p:font typeface="Lato" panose="020F0502020204030204" pitchFamily="34" charset="0"/>
      <p:regular r:id="rId14"/>
      <p:bold r:id="rId15"/>
      <p:italic r:id="rId16"/>
      <p:boldItalic r:id="rId17"/>
    </p:embeddedFont>
    <p:embeddedFont>
      <p:font typeface="Poppins"/>
      <p:regular r:id="rId13"/>
      <p:bold r:id="rId13"/>
      <p:italic r:id="rId13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4B8EE6-421C-45F9-9EEC-DD24FE71E0BC}">
  <a:tblStyle styleId="{C14B8EE6-421C-45F9-9EEC-DD24FE71E0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51"/>
  </p:normalViewPr>
  <p:slideViewPr>
    <p:cSldViewPr snapToGrid="0" snapToObjects="1">
      <p:cViewPr>
        <p:scale>
          <a:sx n="98" d="100"/>
          <a:sy n="98" d="100"/>
        </p:scale>
        <p:origin x="744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NUL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a1242414e1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a1242414e1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05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527950"/>
            <a:ext cx="7243500" cy="16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098850"/>
            <a:ext cx="7243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91925" y="-446350"/>
            <a:ext cx="1382218" cy="691201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931073" y="3930531"/>
            <a:ext cx="1222153" cy="1222209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912075" y="3402312"/>
            <a:ext cx="4676100" cy="3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 rot="-5400000">
            <a:off x="7296737" y="1059463"/>
            <a:ext cx="3008901" cy="889971"/>
          </a:xfrm>
          <a:custGeom>
            <a:avLst/>
            <a:gdLst/>
            <a:ahLst/>
            <a:cxnLst/>
            <a:rect l="l" t="t" r="r" b="b"/>
            <a:pathLst>
              <a:path w="21541" h="6450" extrusionOk="0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-9234" y="-9234"/>
            <a:ext cx="691200" cy="69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/>
          <p:nvPr/>
        </p:nvSpPr>
        <p:spPr>
          <a:xfrm flipH="1">
            <a:off x="-9245" y="3930531"/>
            <a:ext cx="1222153" cy="1222209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4345977" y="3805975"/>
            <a:ext cx="4798022" cy="1337528"/>
            <a:chOff x="4345977" y="3805975"/>
            <a:chExt cx="4798022" cy="1337528"/>
          </a:xfrm>
        </p:grpSpPr>
        <p:sp>
          <p:nvSpPr>
            <p:cNvPr id="21" name="Google Shape;21;p3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 flipH="1">
              <a:off x="7561361" y="3560862"/>
              <a:ext cx="669900" cy="2495376"/>
            </a:xfrm>
            <a:custGeom>
              <a:avLst/>
              <a:gdLst/>
              <a:ahLst/>
              <a:cxnLst/>
              <a:rect l="l" t="t" r="r" b="b"/>
              <a:pathLst>
                <a:path w="4378" h="10723" extrusionOk="0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Livvic"/>
              <a:buChar char="●"/>
              <a:defRPr sz="240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-8" y="-8625"/>
            <a:ext cx="1772945" cy="1161098"/>
            <a:chOff x="-8" y="-8625"/>
            <a:chExt cx="1772945" cy="1161098"/>
          </a:xfrm>
        </p:grpSpPr>
        <p:sp>
          <p:nvSpPr>
            <p:cNvPr id="28" name="Google Shape;28;p4"/>
            <p:cNvSpPr/>
            <p:nvPr/>
          </p:nvSpPr>
          <p:spPr>
            <a:xfrm rot="10800000">
              <a:off x="-8" y="560430"/>
              <a:ext cx="592044" cy="592044"/>
            </a:xfrm>
            <a:custGeom>
              <a:avLst/>
              <a:gdLst/>
              <a:ahLst/>
              <a:cxnLst/>
              <a:rect l="l" t="t" r="r" b="b"/>
              <a:pathLst>
                <a:path w="7395" h="7395" extrusionOk="0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 rot="-5400000">
              <a:off x="336395" y="-344996"/>
              <a:ext cx="1100164" cy="1772920"/>
            </a:xfrm>
            <a:custGeom>
              <a:avLst/>
              <a:gdLst/>
              <a:ahLst/>
              <a:cxnLst/>
              <a:rect l="l" t="t" r="r" b="b"/>
              <a:pathLst>
                <a:path w="3436" h="5537" extrusionOk="0">
                  <a:moveTo>
                    <a:pt x="944" y="1"/>
                  </a:moveTo>
                  <a:cubicBezTo>
                    <a:pt x="1" y="2073"/>
                    <a:pt x="2459" y="4623"/>
                    <a:pt x="3435" y="5537"/>
                  </a:cubicBezTo>
                  <a:lnTo>
                    <a:pt x="34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 rot="-5400000">
              <a:off x="286901" y="-295519"/>
              <a:ext cx="604328" cy="1178117"/>
            </a:xfrm>
            <a:custGeom>
              <a:avLst/>
              <a:gdLst/>
              <a:ahLst/>
              <a:cxnLst/>
              <a:rect l="l" t="t" r="r" b="b"/>
              <a:pathLst>
                <a:path w="2214" h="4316" extrusionOk="0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4"/>
          <p:cNvGrpSpPr/>
          <p:nvPr/>
        </p:nvGrpSpPr>
        <p:grpSpPr>
          <a:xfrm>
            <a:off x="8258872" y="2913501"/>
            <a:ext cx="885128" cy="1770015"/>
            <a:chOff x="8258872" y="433726"/>
            <a:chExt cx="885128" cy="1770015"/>
          </a:xfrm>
        </p:grpSpPr>
        <p:sp>
          <p:nvSpPr>
            <p:cNvPr id="32" name="Google Shape;32;p4"/>
            <p:cNvSpPr/>
            <p:nvPr/>
          </p:nvSpPr>
          <p:spPr>
            <a:xfrm rot="5400000">
              <a:off x="7816428" y="876170"/>
              <a:ext cx="1770015" cy="885126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5400000">
              <a:off x="8376688" y="1062928"/>
              <a:ext cx="1023050" cy="511575"/>
            </a:xfrm>
            <a:custGeom>
              <a:avLst/>
              <a:gdLst/>
              <a:ahLst/>
              <a:cxnLst/>
              <a:rect l="l" t="t" r="r" b="b"/>
              <a:pathLst>
                <a:path w="14970" h="7486" extrusionOk="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5_2_1_1_1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 txBox="1">
            <a:spLocks noGrp="1"/>
          </p:cNvSpPr>
          <p:nvPr>
            <p:ph type="title"/>
          </p:nvPr>
        </p:nvSpPr>
        <p:spPr>
          <a:xfrm>
            <a:off x="2400000" y="2496812"/>
            <a:ext cx="4344000" cy="89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title" idx="2" hasCustomPrompt="1"/>
          </p:nvPr>
        </p:nvSpPr>
        <p:spPr>
          <a:xfrm>
            <a:off x="3910950" y="1297275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2400000" y="3298712"/>
            <a:ext cx="4344000" cy="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-61775" y="4135550"/>
            <a:ext cx="3513695" cy="1071504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8" y="8"/>
            <a:ext cx="692634" cy="1349775"/>
            <a:chOff x="1775008" y="483683"/>
            <a:chExt cx="692634" cy="1349775"/>
          </a:xfrm>
        </p:grpSpPr>
        <p:sp>
          <p:nvSpPr>
            <p:cNvPr id="139" name="Google Shape;139;p16"/>
            <p:cNvSpPr/>
            <p:nvPr/>
          </p:nvSpPr>
          <p:spPr>
            <a:xfrm rot="-5400000">
              <a:off x="1775017" y="483683"/>
              <a:ext cx="691200" cy="691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 rot="10800000">
              <a:off x="1775008" y="1140805"/>
              <a:ext cx="692634" cy="692653"/>
            </a:xfrm>
            <a:custGeom>
              <a:avLst/>
              <a:gdLst/>
              <a:ahLst/>
              <a:cxnLst/>
              <a:rect l="l" t="t" r="r" b="b"/>
              <a:pathLst>
                <a:path w="7395" h="7395" extrusionOk="0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6"/>
          <p:cNvSpPr/>
          <p:nvPr/>
        </p:nvSpPr>
        <p:spPr>
          <a:xfrm rot="5400000">
            <a:off x="7463338" y="3462828"/>
            <a:ext cx="1287126" cy="2074174"/>
          </a:xfrm>
          <a:custGeom>
            <a:avLst/>
            <a:gdLst/>
            <a:ahLst/>
            <a:cxnLst/>
            <a:rect l="l" t="t" r="r" b="b"/>
            <a:pathLst>
              <a:path w="3436" h="5537" extrusionOk="0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6"/>
          <p:cNvSpPr/>
          <p:nvPr/>
        </p:nvSpPr>
        <p:spPr>
          <a:xfrm rot="5400000">
            <a:off x="8101334" y="4100822"/>
            <a:ext cx="707030" cy="1378304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 rot="5400000">
            <a:off x="7753924" y="-257728"/>
            <a:ext cx="517375" cy="1032061"/>
          </a:xfrm>
          <a:custGeom>
            <a:avLst/>
            <a:gdLst/>
            <a:ahLst/>
            <a:cxnLst/>
            <a:rect l="l" t="t" r="r" b="b"/>
            <a:pathLst>
              <a:path w="7502" h="14965" extrusionOk="0">
                <a:moveTo>
                  <a:pt x="0" y="0"/>
                </a:moveTo>
                <a:lnTo>
                  <a:pt x="0" y="14964"/>
                </a:lnTo>
                <a:cubicBezTo>
                  <a:pt x="4141" y="14964"/>
                  <a:pt x="7502" y="11625"/>
                  <a:pt x="7502" y="7484"/>
                </a:cubicBezTo>
                <a:cubicBezTo>
                  <a:pt x="7502" y="3339"/>
                  <a:pt x="4141" y="0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bg>
      <p:bgPr>
        <a:solidFill>
          <a:schemeClr val="lt1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4"/>
          <p:cNvSpPr/>
          <p:nvPr/>
        </p:nvSpPr>
        <p:spPr>
          <a:xfrm rot="-5400000" flipH="1">
            <a:off x="6743238" y="1254225"/>
            <a:ext cx="3793461" cy="1156806"/>
          </a:xfrm>
          <a:custGeom>
            <a:avLst/>
            <a:gdLst/>
            <a:ahLst/>
            <a:cxnLst/>
            <a:rect l="l" t="t" r="r" b="b"/>
            <a:pathLst>
              <a:path w="16452" h="6105" extrusionOk="0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4"/>
          <p:cNvSpPr/>
          <p:nvPr/>
        </p:nvSpPr>
        <p:spPr>
          <a:xfrm flipH="1">
            <a:off x="8452811" y="4452300"/>
            <a:ext cx="691200" cy="69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4"/>
          <p:cNvSpPr/>
          <p:nvPr/>
        </p:nvSpPr>
        <p:spPr>
          <a:xfrm rot="-5400000">
            <a:off x="7573390" y="1105784"/>
            <a:ext cx="758100" cy="758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4"/>
          <p:cNvSpPr/>
          <p:nvPr/>
        </p:nvSpPr>
        <p:spPr>
          <a:xfrm flipH="1">
            <a:off x="296474" y="43189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4"/>
          <p:cNvSpPr/>
          <p:nvPr/>
        </p:nvSpPr>
        <p:spPr>
          <a:xfrm flipH="1">
            <a:off x="296474" y="769363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4"/>
          <p:cNvSpPr/>
          <p:nvPr/>
        </p:nvSpPr>
        <p:spPr>
          <a:xfrm rot="-5400000" flipH="1">
            <a:off x="526433" y="1444297"/>
            <a:ext cx="696900" cy="696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4"/>
          <p:cNvSpPr/>
          <p:nvPr/>
        </p:nvSpPr>
        <p:spPr>
          <a:xfrm flipH="1">
            <a:off x="11" y="4003109"/>
            <a:ext cx="1140346" cy="1140383"/>
          </a:xfrm>
          <a:custGeom>
            <a:avLst/>
            <a:gdLst/>
            <a:ahLst/>
            <a:cxnLst/>
            <a:rect l="l" t="t" r="r" b="b"/>
            <a:pathLst>
              <a:path w="7395" h="7395" extrusionOk="0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bg>
      <p:bgPr>
        <a:solidFill>
          <a:schemeClr val="lt1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5"/>
          <p:cNvSpPr/>
          <p:nvPr/>
        </p:nvSpPr>
        <p:spPr>
          <a:xfrm rot="-5400000">
            <a:off x="7273712" y="906613"/>
            <a:ext cx="3008901" cy="889971"/>
          </a:xfrm>
          <a:custGeom>
            <a:avLst/>
            <a:gdLst/>
            <a:ahLst/>
            <a:cxnLst/>
            <a:rect l="l" t="t" r="r" b="b"/>
            <a:pathLst>
              <a:path w="21541" h="6450" extrusionOk="0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5"/>
          <p:cNvSpPr/>
          <p:nvPr/>
        </p:nvSpPr>
        <p:spPr>
          <a:xfrm rot="5400000" flipH="1">
            <a:off x="2244544" y="3805975"/>
            <a:ext cx="758100" cy="75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5"/>
          <p:cNvSpPr/>
          <p:nvPr/>
        </p:nvSpPr>
        <p:spPr>
          <a:xfrm rot="-5400000" flipH="1">
            <a:off x="1706073" y="2089580"/>
            <a:ext cx="1337527" cy="4798022"/>
          </a:xfrm>
          <a:custGeom>
            <a:avLst/>
            <a:gdLst/>
            <a:ahLst/>
            <a:cxnLst/>
            <a:rect l="l" t="t" r="r" b="b"/>
            <a:pathLst>
              <a:path w="2214" h="4316" extrusionOk="0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5"/>
          <p:cNvSpPr/>
          <p:nvPr/>
        </p:nvSpPr>
        <p:spPr>
          <a:xfrm rot="5400000">
            <a:off x="888564" y="3560862"/>
            <a:ext cx="669900" cy="2495376"/>
          </a:xfrm>
          <a:custGeom>
            <a:avLst/>
            <a:gdLst/>
            <a:ahLst/>
            <a:cxnLst/>
            <a:rect l="l" t="t" r="r" b="b"/>
            <a:pathLst>
              <a:path w="4378" h="10723" extrusionOk="0">
                <a:moveTo>
                  <a:pt x="4378" y="0"/>
                </a:moveTo>
                <a:cubicBezTo>
                  <a:pt x="2800" y="1548"/>
                  <a:pt x="680" y="4690"/>
                  <a:pt x="1" y="10723"/>
                </a:cubicBezTo>
                <a:lnTo>
                  <a:pt x="4378" y="10723"/>
                </a:lnTo>
                <a:lnTo>
                  <a:pt x="437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5"/>
          <p:cNvSpPr/>
          <p:nvPr/>
        </p:nvSpPr>
        <p:spPr>
          <a:xfrm rot="-5400000">
            <a:off x="-293774" y="97734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5"/>
          <p:cNvSpPr/>
          <p:nvPr/>
        </p:nvSpPr>
        <p:spPr>
          <a:xfrm rot="-5400000">
            <a:off x="48309" y="977348"/>
            <a:ext cx="1156807" cy="578499"/>
          </a:xfrm>
          <a:custGeom>
            <a:avLst/>
            <a:gdLst/>
            <a:ahLst/>
            <a:cxnLst/>
            <a:rect l="l" t="t" r="r" b="b"/>
            <a:pathLst>
              <a:path w="14970" h="7486" extrusionOk="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sz="30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62" r:id="rId5"/>
    <p:sldLayoutId id="2147483680" r:id="rId6"/>
    <p:sldLayoutId id="214748368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9"/>
          <p:cNvSpPr txBox="1">
            <a:spLocks noGrp="1"/>
          </p:cNvSpPr>
          <p:nvPr>
            <p:ph type="ctrTitle"/>
          </p:nvPr>
        </p:nvSpPr>
        <p:spPr>
          <a:xfrm>
            <a:off x="713100" y="1527950"/>
            <a:ext cx="7243500" cy="16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dirty="0" err="1"/>
              <a:t>MakeNTU</a:t>
            </a:r>
            <a:br>
              <a:rPr lang="en-US" altLang="zh-TW" dirty="0"/>
            </a:br>
            <a:r>
              <a:rPr lang="zh-TW" altLang="en-US" sz="2400" dirty="0"/>
              <a:t>臺大電機創客松</a:t>
            </a:r>
            <a:endParaRPr sz="2400" dirty="0"/>
          </a:p>
        </p:txBody>
      </p:sp>
      <p:sp>
        <p:nvSpPr>
          <p:cNvPr id="372" name="Google Shape;372;p39"/>
          <p:cNvSpPr txBox="1">
            <a:spLocks noGrp="1"/>
          </p:cNvSpPr>
          <p:nvPr>
            <p:ph type="subTitle" idx="1"/>
          </p:nvPr>
        </p:nvSpPr>
        <p:spPr>
          <a:xfrm>
            <a:off x="713100" y="3098850"/>
            <a:ext cx="72435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err="1"/>
              <a:t>進度回報</a:t>
            </a:r>
            <a:r>
              <a:rPr lang="en-US" b="1" dirty="0"/>
              <a:t>  2023/4/16</a:t>
            </a:r>
            <a:endParaRPr b="1" dirty="0"/>
          </a:p>
        </p:txBody>
      </p:sp>
      <p:grpSp>
        <p:nvGrpSpPr>
          <p:cNvPr id="373" name="Google Shape;373;p39"/>
          <p:cNvGrpSpPr/>
          <p:nvPr/>
        </p:nvGrpSpPr>
        <p:grpSpPr>
          <a:xfrm>
            <a:off x="-41325" y="3921300"/>
            <a:ext cx="6465842" cy="1260481"/>
            <a:chOff x="-41325" y="3921300"/>
            <a:chExt cx="6465842" cy="1260481"/>
          </a:xfrm>
        </p:grpSpPr>
        <p:sp>
          <p:nvSpPr>
            <p:cNvPr id="374" name="Google Shape;374;p39"/>
            <p:cNvSpPr/>
            <p:nvPr/>
          </p:nvSpPr>
          <p:spPr>
            <a:xfrm>
              <a:off x="691200" y="3921300"/>
              <a:ext cx="4132156" cy="1222194"/>
            </a:xfrm>
            <a:custGeom>
              <a:avLst/>
              <a:gdLst/>
              <a:ahLst/>
              <a:cxnLst/>
              <a:rect l="l" t="t" r="r" b="b"/>
              <a:pathLst>
                <a:path w="21541" h="6450" extrusionOk="0">
                  <a:moveTo>
                    <a:pt x="11047" y="1"/>
                  </a:moveTo>
                  <a:cubicBezTo>
                    <a:pt x="10962" y="1"/>
                    <a:pt x="10876" y="3"/>
                    <a:pt x="10789" y="6"/>
                  </a:cubicBezTo>
                  <a:cubicBezTo>
                    <a:pt x="8556" y="75"/>
                    <a:pt x="6537" y="1270"/>
                    <a:pt x="4737" y="2556"/>
                  </a:cubicBezTo>
                  <a:cubicBezTo>
                    <a:pt x="3091" y="3718"/>
                    <a:pt x="1522" y="4987"/>
                    <a:pt x="22" y="6346"/>
                  </a:cubicBezTo>
                  <a:lnTo>
                    <a:pt x="0" y="6397"/>
                  </a:lnTo>
                  <a:cubicBezTo>
                    <a:pt x="2357" y="6085"/>
                    <a:pt x="4458" y="6032"/>
                    <a:pt x="6708" y="6032"/>
                  </a:cubicBezTo>
                  <a:cubicBezTo>
                    <a:pt x="7425" y="6032"/>
                    <a:pt x="8156" y="6037"/>
                    <a:pt x="8916" y="6041"/>
                  </a:cubicBezTo>
                  <a:cubicBezTo>
                    <a:pt x="10789" y="6041"/>
                    <a:pt x="12667" y="6059"/>
                    <a:pt x="14523" y="6076"/>
                  </a:cubicBezTo>
                  <a:cubicBezTo>
                    <a:pt x="15809" y="6076"/>
                    <a:pt x="17078" y="6093"/>
                    <a:pt x="18347" y="6221"/>
                  </a:cubicBezTo>
                  <a:cubicBezTo>
                    <a:pt x="19264" y="6295"/>
                    <a:pt x="20166" y="6450"/>
                    <a:pt x="21079" y="6450"/>
                  </a:cubicBezTo>
                  <a:cubicBezTo>
                    <a:pt x="21233" y="6450"/>
                    <a:pt x="21386" y="6446"/>
                    <a:pt x="21540" y="6436"/>
                  </a:cubicBezTo>
                  <a:cubicBezTo>
                    <a:pt x="20828" y="5793"/>
                    <a:pt x="20113" y="5150"/>
                    <a:pt x="19397" y="4507"/>
                  </a:cubicBezTo>
                  <a:cubicBezTo>
                    <a:pt x="16996" y="2315"/>
                    <a:pt x="14258" y="1"/>
                    <a:pt x="110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-41325" y="4024975"/>
              <a:ext cx="6465842" cy="1156806"/>
            </a:xfrm>
            <a:custGeom>
              <a:avLst/>
              <a:gdLst/>
              <a:ahLst/>
              <a:cxnLst/>
              <a:rect l="l" t="t" r="r" b="b"/>
              <a:pathLst>
                <a:path w="16452" h="6105" extrusionOk="0">
                  <a:moveTo>
                    <a:pt x="2136" y="1"/>
                  </a:moveTo>
                  <a:cubicBezTo>
                    <a:pt x="1296" y="1"/>
                    <a:pt x="444" y="389"/>
                    <a:pt x="0" y="1107"/>
                  </a:cubicBezTo>
                  <a:lnTo>
                    <a:pt x="107" y="6002"/>
                  </a:lnTo>
                  <a:cubicBezTo>
                    <a:pt x="866" y="5992"/>
                    <a:pt x="1624" y="5988"/>
                    <a:pt x="2381" y="5988"/>
                  </a:cubicBezTo>
                  <a:cubicBezTo>
                    <a:pt x="6359" y="5988"/>
                    <a:pt x="10316" y="6105"/>
                    <a:pt x="14294" y="6105"/>
                  </a:cubicBezTo>
                  <a:cubicBezTo>
                    <a:pt x="15012" y="6105"/>
                    <a:pt x="15732" y="6101"/>
                    <a:pt x="16452" y="6092"/>
                  </a:cubicBezTo>
                  <a:cubicBezTo>
                    <a:pt x="15843" y="4750"/>
                    <a:pt x="15024" y="3464"/>
                    <a:pt x="13863" y="2573"/>
                  </a:cubicBezTo>
                  <a:cubicBezTo>
                    <a:pt x="12946" y="1876"/>
                    <a:pt x="11802" y="1442"/>
                    <a:pt x="10667" y="1442"/>
                  </a:cubicBezTo>
                  <a:cubicBezTo>
                    <a:pt x="10343" y="1442"/>
                    <a:pt x="10018" y="1477"/>
                    <a:pt x="9701" y="1553"/>
                  </a:cubicBezTo>
                  <a:cubicBezTo>
                    <a:pt x="8968" y="1750"/>
                    <a:pt x="8290" y="2144"/>
                    <a:pt x="7557" y="2393"/>
                  </a:cubicBezTo>
                  <a:cubicBezTo>
                    <a:pt x="7179" y="2524"/>
                    <a:pt x="6762" y="2616"/>
                    <a:pt x="6355" y="2616"/>
                  </a:cubicBezTo>
                  <a:cubicBezTo>
                    <a:pt x="5991" y="2616"/>
                    <a:pt x="5636" y="2543"/>
                    <a:pt x="5324" y="2359"/>
                  </a:cubicBezTo>
                  <a:cubicBezTo>
                    <a:pt x="4630" y="1947"/>
                    <a:pt x="4308" y="1124"/>
                    <a:pt x="3717" y="571"/>
                  </a:cubicBezTo>
                  <a:cubicBezTo>
                    <a:pt x="3287" y="185"/>
                    <a:pt x="2714" y="1"/>
                    <a:pt x="2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4026175" y="3921300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9"/>
          <p:cNvGrpSpPr/>
          <p:nvPr/>
        </p:nvGrpSpPr>
        <p:grpSpPr>
          <a:xfrm>
            <a:off x="7337329" y="399295"/>
            <a:ext cx="1350555" cy="1032070"/>
            <a:chOff x="4338287" y="332320"/>
            <a:chExt cx="1072465" cy="819558"/>
          </a:xfrm>
        </p:grpSpPr>
        <p:grpSp>
          <p:nvGrpSpPr>
            <p:cNvPr id="378" name="Google Shape;378;p39"/>
            <p:cNvGrpSpPr/>
            <p:nvPr/>
          </p:nvGrpSpPr>
          <p:grpSpPr>
            <a:xfrm>
              <a:off x="4338287" y="332320"/>
              <a:ext cx="665342" cy="819558"/>
              <a:chOff x="1427225" y="332320"/>
              <a:chExt cx="665342" cy="819558"/>
            </a:xfrm>
          </p:grpSpPr>
          <p:sp>
            <p:nvSpPr>
              <p:cNvPr id="379" name="Google Shape;379;p39"/>
              <p:cNvSpPr/>
              <p:nvPr/>
            </p:nvSpPr>
            <p:spPr>
              <a:xfrm>
                <a:off x="1682651" y="332320"/>
                <a:ext cx="409916" cy="81955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965" extrusionOk="0">
                    <a:moveTo>
                      <a:pt x="1" y="0"/>
                    </a:moveTo>
                    <a:lnTo>
                      <a:pt x="1" y="14964"/>
                    </a:lnTo>
                    <a:cubicBezTo>
                      <a:pt x="4124" y="14964"/>
                      <a:pt x="7485" y="11625"/>
                      <a:pt x="7485" y="7484"/>
                    </a:cubicBezTo>
                    <a:cubicBezTo>
                      <a:pt x="7485" y="3339"/>
                      <a:pt x="4124" y="0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9"/>
              <p:cNvSpPr/>
              <p:nvPr/>
            </p:nvSpPr>
            <p:spPr>
              <a:xfrm>
                <a:off x="1427225" y="486763"/>
                <a:ext cx="509698" cy="510629"/>
              </a:xfrm>
              <a:custGeom>
                <a:avLst/>
                <a:gdLst/>
                <a:ahLst/>
                <a:cxnLst/>
                <a:rect l="l" t="t" r="r" b="b"/>
                <a:pathLst>
                  <a:path w="9307" h="9324" extrusionOk="0">
                    <a:moveTo>
                      <a:pt x="4665" y="1"/>
                    </a:moveTo>
                    <a:cubicBezTo>
                      <a:pt x="2093" y="1"/>
                      <a:pt x="1" y="2093"/>
                      <a:pt x="1" y="4664"/>
                    </a:cubicBezTo>
                    <a:cubicBezTo>
                      <a:pt x="1" y="7236"/>
                      <a:pt x="2093" y="9324"/>
                      <a:pt x="4665" y="9324"/>
                    </a:cubicBezTo>
                    <a:cubicBezTo>
                      <a:pt x="7237" y="9324"/>
                      <a:pt x="9307" y="7236"/>
                      <a:pt x="9307" y="4664"/>
                    </a:cubicBezTo>
                    <a:cubicBezTo>
                      <a:pt x="9307" y="2093"/>
                      <a:pt x="7237" y="1"/>
                      <a:pt x="46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" name="Google Shape;381;p39"/>
            <p:cNvSpPr/>
            <p:nvPr/>
          </p:nvSpPr>
          <p:spPr>
            <a:xfrm rot="10800000">
              <a:off x="4999906" y="332320"/>
              <a:ext cx="410847" cy="819558"/>
            </a:xfrm>
            <a:custGeom>
              <a:avLst/>
              <a:gdLst/>
              <a:ahLst/>
              <a:cxnLst/>
              <a:rect l="l" t="t" r="r" b="b"/>
              <a:pathLst>
                <a:path w="7502" h="14965" extrusionOk="0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3"/>
          <p:cNvSpPr txBox="1">
            <a:spLocks noGrp="1"/>
          </p:cNvSpPr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zh-TW" altLang="en-US" dirty="0"/>
              <a:t>進度回報</a:t>
            </a:r>
          </a:p>
        </p:txBody>
      </p:sp>
      <p:sp>
        <p:nvSpPr>
          <p:cNvPr id="428" name="Google Shape;428;p43"/>
          <p:cNvSpPr txBox="1">
            <a:spLocks noGrp="1"/>
          </p:cNvSpPr>
          <p:nvPr>
            <p:ph type="title" idx="2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F4F5DA-B2E6-9C49-8F61-0102E6974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預排進度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F1D53F23-BDB3-2D44-819A-D6C4A02582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9628565"/>
              </p:ext>
            </p:extLst>
          </p:nvPr>
        </p:nvGraphicFramePr>
        <p:xfrm>
          <a:off x="1524000" y="1459230"/>
          <a:ext cx="6096000" cy="3299382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89549738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5420748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29546036"/>
                    </a:ext>
                  </a:extLst>
                </a:gridCol>
              </a:tblGrid>
              <a:tr h="54989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項目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排程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回報時間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0548070"/>
                  </a:ext>
                </a:extLst>
              </a:tr>
              <a:tr h="54989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Prototype A+B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4/7~16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4/16  23:59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382070"/>
                  </a:ext>
                </a:extLst>
              </a:tr>
              <a:tr h="54989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相機結構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4/17~23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4/23 23:59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8089306"/>
                  </a:ext>
                </a:extLst>
              </a:tr>
              <a:tr h="54989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相機</a:t>
                      </a:r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STR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4/17~23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4/23 23:59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7908856"/>
                  </a:ext>
                </a:extLst>
              </a:tr>
              <a:tr h="54989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佈線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4/24~30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4/30 23:59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2188365"/>
                  </a:ext>
                </a:extLst>
              </a:tr>
              <a:tr h="549897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桌子</a:t>
                      </a:r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EPS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4/24~30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4/30 23:59</a:t>
                      </a:r>
                      <a:endParaRPr lang="zh-TW" altLang="en-US" sz="1800" dirty="0">
                        <a:latin typeface="Microsoft JhengHei" panose="020B0604030504040204" pitchFamily="34" charset="-120"/>
                        <a:ea typeface="Microsoft JhengHei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5564565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89E2D659-F1D9-754C-B55F-2B9AFCC685B4}"/>
              </a:ext>
            </a:extLst>
          </p:cNvPr>
          <p:cNvSpPr/>
          <p:nvPr/>
        </p:nvSpPr>
        <p:spPr>
          <a:xfrm>
            <a:off x="1524000" y="2571750"/>
            <a:ext cx="6096000" cy="2186862"/>
          </a:xfrm>
          <a:prstGeom prst="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3350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F4F5DA-B2E6-9C49-8F61-0102E6974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進度回報</a:t>
            </a:r>
            <a:r>
              <a:rPr kumimoji="1" lang="en-US" altLang="zh-TW" dirty="0"/>
              <a:t>-Prototype A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3999776-DB5C-464D-BFCA-6BCDD70B4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840177" y="1871678"/>
            <a:ext cx="3122083" cy="234156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3FFD266-C189-E746-979A-972AD4B83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181740" y="1871679"/>
            <a:ext cx="3122084" cy="234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839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F4F5DA-B2E6-9C49-8F61-0102E6974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進度回報</a:t>
            </a:r>
            <a:r>
              <a:rPr kumimoji="1" lang="en-US" altLang="zh-TW" dirty="0"/>
              <a:t>-Prototype B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367C550-4501-834E-924D-AB8136E8C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766876" y="1666126"/>
            <a:ext cx="3610247" cy="270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722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3"/>
          <p:cNvSpPr txBox="1">
            <a:spLocks noGrp="1"/>
          </p:cNvSpPr>
          <p:nvPr>
            <p:ph type="title"/>
          </p:nvPr>
        </p:nvSpPr>
        <p:spPr>
          <a:xfrm>
            <a:off x="2400000" y="2496812"/>
            <a:ext cx="4344000" cy="89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下期進度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05" name="Google Shape;605;p53"/>
          <p:cNvSpPr txBox="1">
            <a:spLocks noGrp="1"/>
          </p:cNvSpPr>
          <p:nvPr>
            <p:ph type="title" idx="2"/>
          </p:nvPr>
        </p:nvSpPr>
        <p:spPr>
          <a:xfrm>
            <a:off x="3910950" y="1297275"/>
            <a:ext cx="1322100" cy="11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607" name="Google Shape;607;p53"/>
          <p:cNvGrpSpPr/>
          <p:nvPr/>
        </p:nvGrpSpPr>
        <p:grpSpPr>
          <a:xfrm rot="-5400000">
            <a:off x="7593675" y="415203"/>
            <a:ext cx="837865" cy="1032070"/>
            <a:chOff x="1427225" y="332320"/>
            <a:chExt cx="665342" cy="819558"/>
          </a:xfrm>
        </p:grpSpPr>
        <p:sp>
          <p:nvSpPr>
            <p:cNvPr id="608" name="Google Shape;608;p53"/>
            <p:cNvSpPr/>
            <p:nvPr/>
          </p:nvSpPr>
          <p:spPr>
            <a:xfrm>
              <a:off x="1682651" y="332320"/>
              <a:ext cx="409916" cy="819558"/>
            </a:xfrm>
            <a:custGeom>
              <a:avLst/>
              <a:gdLst/>
              <a:ahLst/>
              <a:cxnLst/>
              <a:rect l="l" t="t" r="r" b="b"/>
              <a:pathLst>
                <a:path w="7485" h="14965" extrusionOk="0">
                  <a:moveTo>
                    <a:pt x="1" y="0"/>
                  </a:moveTo>
                  <a:lnTo>
                    <a:pt x="1" y="14964"/>
                  </a:lnTo>
                  <a:cubicBezTo>
                    <a:pt x="4124" y="14964"/>
                    <a:pt x="7485" y="11625"/>
                    <a:pt x="7485" y="7484"/>
                  </a:cubicBezTo>
                  <a:cubicBezTo>
                    <a:pt x="7485" y="3339"/>
                    <a:pt x="4124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3"/>
            <p:cNvSpPr/>
            <p:nvPr/>
          </p:nvSpPr>
          <p:spPr>
            <a:xfrm>
              <a:off x="1427225" y="486763"/>
              <a:ext cx="509698" cy="510629"/>
            </a:xfrm>
            <a:custGeom>
              <a:avLst/>
              <a:gdLst/>
              <a:ahLst/>
              <a:cxnLst/>
              <a:rect l="l" t="t" r="r" b="b"/>
              <a:pathLst>
                <a:path w="9307" h="9324" extrusionOk="0">
                  <a:moveTo>
                    <a:pt x="4665" y="1"/>
                  </a:moveTo>
                  <a:cubicBezTo>
                    <a:pt x="2093" y="1"/>
                    <a:pt x="1" y="2093"/>
                    <a:pt x="1" y="4664"/>
                  </a:cubicBezTo>
                  <a:cubicBezTo>
                    <a:pt x="1" y="7236"/>
                    <a:pt x="2093" y="9324"/>
                    <a:pt x="4665" y="9324"/>
                  </a:cubicBezTo>
                  <a:cubicBezTo>
                    <a:pt x="7237" y="9324"/>
                    <a:pt x="9307" y="7236"/>
                    <a:pt x="9307" y="4664"/>
                  </a:cubicBezTo>
                  <a:cubicBezTo>
                    <a:pt x="9307" y="2093"/>
                    <a:pt x="7237" y="1"/>
                    <a:pt x="46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53"/>
          <p:cNvSpPr/>
          <p:nvPr/>
        </p:nvSpPr>
        <p:spPr>
          <a:xfrm>
            <a:off x="1005100" y="3592175"/>
            <a:ext cx="713400" cy="713400"/>
          </a:xfrm>
          <a:prstGeom prst="donut">
            <a:avLst>
              <a:gd name="adj" fmla="val 25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0006B89-CA46-FF47-8676-D5BA519C0C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384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下期進度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設計相機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STR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、找電池、找電供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陳翰琨（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4/23</a:t>
            </a: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調整設計圖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洪庭萱（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4/24</a:t>
            </a: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下次開會：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4/24 21:00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系窩</a:t>
            </a:r>
            <a:endParaRPr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l"/>
            </a:pP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討論：佈線、</a:t>
            </a:r>
            <a:r>
              <a:rPr lang="zh-TW" altLang="en-US" i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對接軸承、消音墊</a:t>
            </a:r>
            <a:endParaRPr lang="en-US" altLang="zh-TW" i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81612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2454088-99DB-344A-8F23-868E5E467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缺漏項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4FBBA3-5030-0A40-94FC-08526D193F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1.</a:t>
            </a: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吸音墊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2.</a:t>
            </a:r>
            <a:r>
              <a:rPr lang="zh-TW" altLang="en-US" sz="20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對接軸承</a:t>
            </a:r>
            <a:endParaRPr lang="en-US" altLang="zh-TW" sz="20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482600" indent="-342900">
              <a:lnSpc>
                <a:spcPct val="150000"/>
              </a:lnSpc>
              <a:buFont typeface="Wingdings" pitchFamily="2" charset="2"/>
              <a:buChar char="l"/>
            </a:pPr>
            <a:r>
              <a:rPr lang="en-US" altLang="zh-TW" sz="2000" strike="sngStrike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3.</a:t>
            </a:r>
            <a:r>
              <a:rPr lang="zh-TW" altLang="en-US" sz="2000" strike="sngStrike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改尺寸</a:t>
            </a:r>
            <a:endParaRPr lang="en-US" altLang="zh-TW" sz="2000" strike="sngStrike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33145213"/>
      </p:ext>
    </p:extLst>
  </p:cSld>
  <p:clrMapOvr>
    <a:masterClrMapping/>
  </p:clrMapOvr>
</p:sld>
</file>

<file path=ppt/theme/theme1.xml><?xml version="1.0" encoding="utf-8"?>
<a:theme xmlns:a="http://schemas.openxmlformats.org/drawingml/2006/main" name="Essential Oils: Extraction Methods by Slidesgo">
  <a:themeElements>
    <a:clrScheme name="Simple Light">
      <a:dk1>
        <a:srgbClr val="1F191A"/>
      </a:dk1>
      <a:lt1>
        <a:srgbClr val="F1EAE5"/>
      </a:lt1>
      <a:dk2>
        <a:srgbClr val="6E7B59"/>
      </a:dk2>
      <a:lt2>
        <a:srgbClr val="9CA589"/>
      </a:lt2>
      <a:accent1>
        <a:srgbClr val="DCB364"/>
      </a:accent1>
      <a:accent2>
        <a:srgbClr val="C59642"/>
      </a:accent2>
      <a:accent3>
        <a:srgbClr val="ECDCCD"/>
      </a:accent3>
      <a:accent4>
        <a:srgbClr val="D3AF92"/>
      </a:accent4>
      <a:accent5>
        <a:srgbClr val="AF5C46"/>
      </a:accent5>
      <a:accent6>
        <a:srgbClr val="FFFFFF"/>
      </a:accent6>
      <a:hlink>
        <a:srgbClr val="1F191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2106</TotalTime>
  <Words>120</Words>
  <Application>Microsoft Macintosh PowerPoint</Application>
  <PresentationFormat>如螢幕大小 (16:9)</PresentationFormat>
  <Paragraphs>36</Paragraphs>
  <Slides>8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7" baseType="lpstr">
      <vt:lpstr>Itim</vt:lpstr>
      <vt:lpstr>Livvic</vt:lpstr>
      <vt:lpstr>Microsoft JhengHei</vt:lpstr>
      <vt:lpstr>Roboto Condensed Light</vt:lpstr>
      <vt:lpstr>Poppins</vt:lpstr>
      <vt:lpstr>Arial</vt:lpstr>
      <vt:lpstr>Wingdings</vt:lpstr>
      <vt:lpstr>Lato</vt:lpstr>
      <vt:lpstr>Essential Oils: Extraction Methods by Slidesgo</vt:lpstr>
      <vt:lpstr>MakeNTU 臺大電機創客松</vt:lpstr>
      <vt:lpstr>進度回報</vt:lpstr>
      <vt:lpstr>預排進度</vt:lpstr>
      <vt:lpstr>進度回報-Prototype A</vt:lpstr>
      <vt:lpstr>進度回報-Prototype B</vt:lpstr>
      <vt:lpstr>下期進度</vt:lpstr>
      <vt:lpstr>下期進度</vt:lpstr>
      <vt:lpstr>缺漏項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Rid the Rocket NASA Challenge</dc:title>
  <cp:lastModifiedBy>陳翰琨 (110607518)</cp:lastModifiedBy>
  <cp:revision>15</cp:revision>
  <dcterms:modified xsi:type="dcterms:W3CDTF">2023-04-16T09:18:44Z</dcterms:modified>
</cp:coreProperties>
</file>